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80" r:id="rId26"/>
    <p:sldId id="281" r:id="rId27"/>
    <p:sldId id="282" r:id="rId28"/>
    <p:sldId id="320" r:id="rId29"/>
    <p:sldId id="283" r:id="rId30"/>
    <p:sldId id="284" r:id="rId31"/>
    <p:sldId id="285" r:id="rId32"/>
    <p:sldId id="286" r:id="rId33"/>
    <p:sldId id="321" r:id="rId34"/>
    <p:sldId id="287" r:id="rId35"/>
    <p:sldId id="288" r:id="rId36"/>
    <p:sldId id="289" r:id="rId37"/>
    <p:sldId id="290"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25" d="100"/>
        <a:sy n="125" d="100"/>
      </p:scale>
      <p:origin x="0" y="-31133"/>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9" Type="http://schemas.openxmlformats.org/officeDocument/2006/relationships/tableStyles" Target="tableStyles.xml"/><Relationship Id="rId68" Type="http://schemas.openxmlformats.org/officeDocument/2006/relationships/viewProps" Target="viewProps.xml"/><Relationship Id="rId67" Type="http://schemas.openxmlformats.org/officeDocument/2006/relationships/presProps" Target="presProps.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7d5d575e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无法正确区分自然资源的自然属性和数量特征</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938eaaae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认识自然资源</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f3f4a279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自然资源的数量、质量、空间分布与人类活动</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a67042cb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维护资源安全的重要性及途径</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7d5d575e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无法正确区分自然资源的自然属性和数量特征</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2#df=8b28f8e3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第一节 自然资源与人类活动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f561e46103c3b2084f2#tid=68f86d97ba80cb000ac8e61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p:spPr>
        <p:txBody>
          <a:bodyPr wrap="square" lIns="0" tIns="0" rIns="0" bIns="0" rtlCol="0" anchor="ctr"/>
          <a:lstStyle/>
          <a:p>
            <a:pPr algn="ctr">
              <a:lnSpc>
                <a:spcPct val="120000"/>
              </a:lnSpc>
            </a:pP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选择性必修3  资源、环境与国家安全  LJ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6.xml"/><Relationship Id="rId1" Type="http://schemas.openxmlformats.org/officeDocument/2006/relationships/image" Target="../media/image11.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7.xml"/><Relationship Id="rId1" Type="http://schemas.openxmlformats.org/officeDocument/2006/relationships/image" Target="../media/image12.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8.xml"/><Relationship Id="rId1" Type="http://schemas.openxmlformats.org/officeDocument/2006/relationships/image" Target="../media/image13.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5.xml"/><Relationship Id="rId1" Type="http://schemas.openxmlformats.org/officeDocument/2006/relationships/image" Target="../media/image10.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0.xml"/><Relationship Id="rId1" Type="http://schemas.openxmlformats.org/officeDocument/2006/relationships/image" Target="../media/image14.jpe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0.xml"/><Relationship Id="rId1" Type="http://schemas.openxmlformats.org/officeDocument/2006/relationships/image" Target="../media/image15.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0.xml"/><Relationship Id="rId1" Type="http://schemas.openxmlformats.org/officeDocument/2006/relationships/image" Target="../media/image16.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0.xml"/><Relationship Id="rId1" Type="http://schemas.openxmlformats.org/officeDocument/2006/relationships/image" Target="../media/image17.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4" Type="http://schemas.openxmlformats.org/officeDocument/2006/relationships/notesSlide" Target="../notesSlides/notesSlide51.xml"/><Relationship Id="rId3" Type="http://schemas.openxmlformats.org/officeDocument/2006/relationships/slideLayout" Target="../slideLayouts/slideLayout10.xml"/><Relationship Id="rId2" Type="http://schemas.openxmlformats.org/officeDocument/2006/relationships/image" Target="../media/image19.jpeg"/><Relationship Id="rId1" Type="http://schemas.openxmlformats.org/officeDocument/2006/relationships/image" Target="../media/image18.jpe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4" Type="http://schemas.openxmlformats.org/officeDocument/2006/relationships/notesSlide" Target="../notesSlides/notesSlide56.xml"/><Relationship Id="rId3" Type="http://schemas.openxmlformats.org/officeDocument/2006/relationships/slideLayout" Target="../slideLayouts/slideLayout10.xml"/><Relationship Id="rId2" Type="http://schemas.openxmlformats.org/officeDocument/2006/relationships/image" Target="../media/image21.jpeg"/><Relationship Id="rId1" Type="http://schemas.openxmlformats.org/officeDocument/2006/relationships/image" Target="../media/image20.jpe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10.xml"/><Relationship Id="rId1" Type="http://schemas.openxmlformats.org/officeDocument/2006/relationships/image" Target="../media/image22.jpe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_1#b2bd62d10?pid=b96da428b&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4.关于自然资源的描述，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3_1#b2bd62d10.bracket?pid=b96da428b&amp;color=0,0,0&amp;vpa=4&amp;vtp=1"/>
          <p:cNvSpPr/>
          <p:nvPr/>
        </p:nvSpPr>
        <p:spPr>
          <a:xfrm>
            <a:off x="4689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12_2#b2bd62d10.choices?pid=b96da428b&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A.可再生资源具有可更新性，其利用数量是无限的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.非可再生资源总量不会增加，其可开采量也是不变的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.矿产资源埋藏浅，开发利用的经济成本相对较低</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.某矿产达到开采的品位越高，说明其价格越高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4_1#b2bd62d10?vop=1&amp;pid=b96da428b&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本题考查自然资源质量对人类活动的影响。可再生资源具有可更新性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，但有的可再生资源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数量和更新能力是有限的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，在使用过程中也需要注重可持续利用，A错误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；非可再生资源是经过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漫长的地质历史时期形成的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，总量不会增加，但其可开采量受科技水平等因素影响，B错误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产资源埋藏浅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，开采过程中所投入的前期建设资金相对较少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，即开发利用过程的经济成本相对较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，C正确；矿产品位是指单位体积或单位质量矿石中有用组分或有用矿物的含量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，矿产价格不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仅受矿产品位的影响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，还受市场供需关系的影响，选项只考虑了品位的影响，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忽略了市场的影响，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4_2#b2bd62d10?vop=1&amp;pid=b96da428b&amp;color=0,0,0&amp;mp=1&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可再生资源与非可再生资源的相对性</a:t>
            </a:r>
            <a:endParaRPr lang="en-US" altLang="zh-CN" sz="2000" dirty="0"/>
          </a:p>
        </p:txBody>
      </p:sp>
      <p:graphicFrame>
        <p:nvGraphicFramePr>
          <p:cNvPr id="14" name="QC_6_AS.14_3#b2bd62d10?colgroup=3,19,17&amp;vop=1&amp;pid=b96da428b&amp;color=0,0,0&amp;mp=1&amp;vtp=1&amp;bbb=1&amp;hb=1"/>
          <p:cNvGraphicFramePr>
            <a:graphicFrameLocks noGrp="1"/>
          </p:cNvGraphicFramePr>
          <p:nvPr/>
        </p:nvGraphicFramePr>
        <p:xfrm>
          <a:off x="722376" y="1513528"/>
          <a:ext cx="10707624" cy="2467737"/>
        </p:xfrm>
        <a:graphic>
          <a:graphicData uri="http://schemas.openxmlformats.org/drawingml/2006/table">
            <a:tbl>
              <a:tblPr/>
              <a:tblGrid>
                <a:gridCol w="996696"/>
                <a:gridCol w="5065776"/>
                <a:gridCol w="4645152"/>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可再生资源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非可再生资源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1505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多数可再生资源只有在合理开发利用的前提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才可以再生</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当开发利用不合理时</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们的再生周期就会延长</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甚至演变成非可再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生资源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并非绝对不可再生</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只是因为再生的周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期太长</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相对于短暂的人类历史来说</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可以认为其是非可再生的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举例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生物资源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水资源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土地资源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气候资源等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矿产资源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_1#48804387b?pid=f3f4a279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[江苏镇江六校2025高二联考]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自然资源的质量是有优劣之分的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在一定的经济技术条件下</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只</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有达到某一质量标准</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才能被人类利用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不同质量的自然资源开发成本是有差别的</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sp>
        <p:nvSpPr>
          <p:cNvPr id="3" name="QC_6_BD.16_1#f8b202289?pid=48804387b&amp;color=0,0,0&amp;vtp=1&amp;bbb=1"/>
          <p:cNvSpPr/>
          <p:nvPr/>
        </p:nvSpPr>
        <p:spPr>
          <a:xfrm>
            <a:off x="722376" y="23264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5.下列关于土地资源质量的说法，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17_1#f8b202289.bracket?pid=48804387b&amp;color=0,0,0&amp;vpa=5&amp;vtp=1"/>
          <p:cNvSpPr/>
          <p:nvPr/>
        </p:nvSpPr>
        <p:spPr>
          <a:xfrm>
            <a:off x="5692839" y="232645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6_BD.16_2#f8b202289.choices?pid=48804387b&amp;color=0,0,0&amp;vtp=1&amp;bbb=1"/>
          <p:cNvSpPr/>
          <p:nvPr/>
        </p:nvSpPr>
        <p:spPr>
          <a:xfrm>
            <a:off x="722376" y="2789243"/>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.衡量土地资源质量的指标是经济效益高低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.衡量土地资源质量的指标都是相同的</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C.土地质量对人类活动的影响在不断加强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.人类活动对土地质量的影响在不断加强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8_1#f8b202289?vop=1&amp;pid=48804387b&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本题考查自然资源的质量特征。衡量土地资源质量的指标是一个综合指标，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包括地表形态、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、土壤肥力、土地平整状况、土地区位条件等方面，不同用途的土地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，衡量其质量时需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要有所侧重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，A、B错误；随着生产力水平的提高，土地质量对人类活动的影响逐渐弱化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，而人类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活动对土地质量的影响却在不断增强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_1#34126c78c?pid=48804387b&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6.下列关于自然资源的质量与开发成本的关系，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0_1#34126c78c.bracket?pid=48804387b&amp;color=0,0,0&amp;vpa=6&amp;vtp=1"/>
          <p:cNvSpPr/>
          <p:nvPr/>
        </p:nvSpPr>
        <p:spPr>
          <a:xfrm>
            <a:off x="7737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19_2#34126c78c.choices?pid=48804387b&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A.资源质量越高，经济成本越低，环境成本越低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.资源质量越高，经济成本越高，环境成本越高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.资源质量越高，经济成本越低，环境成本越高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.资源质量越高，经济成本越高，环境成本越低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1_1#34126c78c?vop=1&amp;pid=48804387b&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本题考查自然资源的质量与开发成本。不同质量的自然资源开发成本是有差别的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源质量越高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，经济成本越低，环境成本越低，A正确，B、C、D错误。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5_BD.22_1#97572c910?htil=1&amp;pid=f3f4a2798&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360298" y="1026864"/>
            <a:ext cx="2057400" cy="1444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22_2#97572c910?htil=1&amp;pid=f3f4a2798&amp;color=0,0,0&amp;vtp=1&amp;bt=1&amp;bbb=1&amp;hb=1&amp;hs=1"/>
          <p:cNvSpPr/>
          <p:nvPr/>
        </p:nvSpPr>
        <p:spPr>
          <a:xfrm>
            <a:off x="722376" y="972000"/>
            <a:ext cx="855878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[湖北多校联盟2025高二联考]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金红石是工业生产的重要矿物原料</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但在地壳</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中储量较少</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金红石具有耐高温</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耐低温</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耐腐蚀</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高强度</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小比重等优异</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性能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我国金红石年生产量低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大部分需要进口</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下图为我国金红石砂矿储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量占比分布示意图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4" name="QC_6_BD.23_1#be9fc25b0?htil=1&amp;pid=97572c910&amp;color=0,0,0&amp;vtp=1&amp;bbb=1&amp;hs=1"/>
          <p:cNvSpPr/>
          <p:nvPr/>
        </p:nvSpPr>
        <p:spPr>
          <a:xfrm>
            <a:off x="722376" y="27836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我国金红石砂矿(</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24_1#be9fc25b0.bracket?pid=97572c910&amp;color=0,0,0&amp;vpa=7&amp;vtp=1"/>
          <p:cNvSpPr/>
          <p:nvPr/>
        </p:nvSpPr>
        <p:spPr>
          <a:xfrm>
            <a:off x="2911539" y="278365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6" name="QC_6_BD.23_2#be9fc25b0.choices?htil=1&amp;pid=97572c910&amp;color=0,0,0&amp;vtp=1&amp;bbb=1"/>
          <p:cNvSpPr/>
          <p:nvPr/>
        </p:nvSpPr>
        <p:spPr>
          <a:xfrm>
            <a:off x="722376" y="3240855"/>
            <a:ext cx="10753344" cy="405003"/>
          </a:xfrm>
          <a:prstGeom prst="rect">
            <a:avLst/>
          </a:prstGeom>
          <a:noFill/>
        </p:spPr>
        <p:txBody>
          <a:bodyPr wrap="none" lIns="0" tIns="0" rIns="0" bIns="0" rtlCol="0" anchor="t"/>
          <a:lstStyle/>
          <a:p>
            <a:pPr latinLnBrk="1">
              <a:lnSpc>
                <a:spcPts val="3600"/>
              </a:lnSpc>
              <a:tabLst>
                <a:tab pos="2824480" algn="l"/>
                <a:tab pos="5610860" algn="l"/>
                <a:tab pos="8155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A.沿海多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，内陆少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.南方多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，北方少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C.分布较为集中</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.属于可再生资源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5_1#be9fc25b0?vop=1&amp;pid=97572c910&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本题考查自然资源的分布特征。由图可知，我国金红石砂矿大部分分布于河南省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为集中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，C正确；由图可知，我国金红石砂矿北方多、南方少，内陆多、沿海少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；金红石属于非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可再生资源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6_1#90076dfbd?pid=97572c91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8.为缓解我国金红石的供需矛盾，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最合理的应对措施是(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7_1#90076dfbd.bracket?pid=97572c910&amp;color=0,0,0&amp;vpa=8&amp;vtp=1"/>
          <p:cNvSpPr/>
          <p:nvPr/>
        </p:nvSpPr>
        <p:spPr>
          <a:xfrm>
            <a:off x="6975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26_2#90076dfbd.choices?pid=97572c910&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.扩大出口量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B.寻找替代品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C.减少使用量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.限制开采量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2de39f925.fixed?pid=8b28f8e31&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2de39f925.fixed?pid=8b28f8e3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自然资源与人类活动</a:t>
            </a:r>
            <a:endParaRPr lang="en-US" altLang="zh-CN" sz="4400" dirty="0"/>
          </a:p>
        </p:txBody>
      </p:sp>
      <p:pic>
        <p:nvPicPr>
          <p:cNvPr id="4" name="C_3#2de39f925.fixed?pid=8b28f8e3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2de39f925.fixed?pid=8b28f8e3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8_1#90076dfbd?vop=1&amp;pid=97572c91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本题考查合理利用自然资源的措施。我国金红石产量少，但需求量大，供不应求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，应寻找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替代品以满足我国工业生产对相关矿物原料的需求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，B正确；扩大出口量会加剧供需矛盾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当扩大金红石进口量和开采量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，A错误；减少使用量、限制开采量会导致工业生产规模缩小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利于社会经济发展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8_2#90076dfbd?vop=1&amp;pid=97572c910&amp;color=0,0,0&amp;mp=1&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中国矿产资源的不平衡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1）区域不平衡。一是资源禀赋区域间不平衡；二是矿产资源丰富区域经济发展不平衡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区域发展的资源需求不平衡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2）结构不平衡。主要是四多四少：资源总量多，人均少；战略新兴矿产多，大宗矿种少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，富矿少；中小型矿多，大型矿少。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29_1#e14890fdb?pid=a67042cb0&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[陕西西安长安一中2025高二开学考]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在新能源技术高速发展背景下</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全球锂产业链资源端利润</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暴涨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多国将锂矿资源列为国家战略性资源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并出台一系列保护政策</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津巴布韦则全面禁止上游</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产品出口</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我国锂产业链中游产能位居世界前列</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但有学者预测</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未来我国本土锂产业链中下游</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企业或将有</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抱团</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向海外转移的趋势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下图为锂产业链示意图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5_BD.29_2#e14890fdb?pid=a67042cb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346704" y="2864046"/>
            <a:ext cx="5504688" cy="16002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30_1#b2ae1bd91?pid=e14890fdb&amp;color=0,0,0&amp;vtp=1&amp;bt=1&amp;bbb=1"/>
          <p:cNvSpPr/>
          <p:nvPr/>
        </p:nvSpPr>
        <p:spPr>
          <a:xfrm>
            <a:off x="722376" y="459124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我国本土锂产业链中下游企业向国外转移的主要推力是(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31_1#b2ae1bd91.bracket?pid=e14890fdb&amp;color=0,0,0&amp;vpa=9&amp;vtp=1"/>
          <p:cNvSpPr/>
          <p:nvPr/>
        </p:nvSpPr>
        <p:spPr>
          <a:xfrm>
            <a:off x="7229539" y="4591246"/>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6" name="QC_6_BD.30_2#b2ae1bd91.choices?pid=e14890fdb&amp;color=0,0,0&amp;vtp=1&amp;bbb=1"/>
          <p:cNvSpPr/>
          <p:nvPr/>
        </p:nvSpPr>
        <p:spPr>
          <a:xfrm>
            <a:off x="722376" y="504425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.科技水平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B.市场狭小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C.资源供给</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.锂矿储量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2_1#b2ae1bd91?vop=1&amp;pid=e14890fdb&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本题考查资源开发与产业发展方向。由材料可知，我国新能源技术不断发展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，锂产业链中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游产能位居世界前列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，对锂矿资源的需求量不断提高，锂矿资源受到各国政策保护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，我国进口受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，锂资源不能满足国内激增的市场需求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，从而促使锂产业链中下游企业向国外转移以求稳定的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资源供给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，C正确；我国锂产业科技水平较高，A错误；我国人口众多，经济发展速度快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源技术高速发展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，锂产品市场广阔，B错误；我国盐湖众多，锂资源储量丰富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，影响企业转移的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关键因素是资源供给量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，而不是资源储量，D错误。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3_1#e905f206c?pid=e14890fdb&amp;color=0,0,0&amp;vtp=1&amp;bt=1&amp;bbb=1"/>
          <p:cNvSpPr/>
          <p:nvPr/>
        </p:nvSpPr>
        <p:spPr>
          <a:xfrm>
            <a:off x="722376" y="969264"/>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10.为抵御锂产业链风险，保护国家锂矿资源安全，实现可持续发展，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可以采取的措施有(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4_1#e905f206c.bracket?pid=e14890fdb&amp;color=0,0,0&amp;vpa=10&amp;vtp=1"/>
          <p:cNvSpPr/>
          <p:nvPr/>
        </p:nvSpPr>
        <p:spPr>
          <a:xfrm>
            <a:off x="10668064" y="969264"/>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33_2#e905f206c?pid=e14890fdb&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58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①集中发展产业链资源端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②提高盐湖提锂技术水平</a:t>
            </a:r>
            <a:endParaRPr lang="en-US" altLang="zh-CN" sz="2000" dirty="0"/>
          </a:p>
          <a:p>
            <a:pPr latinLnBrk="1">
              <a:lnSpc>
                <a:spcPts val="3400"/>
              </a:lnSpc>
              <a:tabLst>
                <a:tab pos="5458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③建设锂矿战略储备基地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④加大锂矿资源出口力度</a:t>
            </a:r>
            <a:endParaRPr lang="en-US" altLang="zh-CN" sz="2000" dirty="0"/>
          </a:p>
        </p:txBody>
      </p:sp>
      <p:sp>
        <p:nvSpPr>
          <p:cNvPr id="5" name="QC_6_BD.33_3#e905f206c.choices?pid=e14890fdb&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5_1#e905f206c?vop=1&amp;pid=e14890fdb&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本题考查保障资源安全的措施。由材料及所学分析可知，大力出口锂矿资源</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、集中发展锂产</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业链资源端会加快锂矿资源消耗</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，不利于实现可持续发展，且危害我国锂矿资源安全，①④</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进口锂矿资源</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，建设锂矿战略储备基地，提高盐湖提锂技术水平</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，可以提升我国锂矿资源的储备能</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，高效利用锂矿资源，保护我国锂矿资源安全，有利于实现可持续发展，②③正确。故选D。</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6_1#9e590cde3?pid=7d5d575e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[辽宁沈阳名校协作体2025高二联考]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高岭土是一种黏土矿物</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由花岗岩经风化作用形成</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主要</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用于造纸</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陶瓷和耐火材料</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我国高岭土多为普通陶瓷用土</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优质高岭土资源保障程度不高</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广</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东茂名高岭土质量较好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集中于茂名盆地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该地高岭土经过了风化残积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搬运自磨</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再风化三个</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阶段</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下图示意茂名高岭土分布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6_BD.36_2#9e590cde3?pid=7d5d575e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846320" y="2864046"/>
            <a:ext cx="2505456" cy="28072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7_1#0c11e9e2d?pid=9e590cde3&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11.我国优质高岭土资源保障程度不高，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体现了自然资源的(</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BD.37_2#0c11e9e2d.choices?pid=9e590cde3&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.整体性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B.有限性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C.多用性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.社会性</a:t>
            </a:r>
            <a:endParaRPr lang="en-US" altLang="zh-CN" sz="2000" dirty="0"/>
          </a:p>
        </p:txBody>
      </p:sp>
      <p:sp>
        <p:nvSpPr>
          <p:cNvPr id="4" name="QC_7_AN.38_1#0c11e9e2d.bracket?pid=9e590cde3&amp;color=0,0,0&amp;vpa=11&amp;vtp=1"/>
          <p:cNvSpPr/>
          <p:nvPr/>
        </p:nvSpPr>
        <p:spPr>
          <a:xfrm>
            <a:off x="7378764"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9_1#0c11e9e2d?vop=1&amp;pid=9e590cde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本题考查自然资源的数量特征。优质高岭土资源保障程度不高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，说明优质高岭土资源供给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，体现了自然资源的有限性，B正确；自然资源的整体性是指各种自然资源要素之间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自然资源利用之间相互联系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、相互影响，A错误；多用性是指一种自然资源有多种用途，C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社会性是人类通过生产活动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，把自然资源加工成有价值的物质财富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，从而使自然资源具有广泛的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社会属性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_1#224eb708e?pid=938eaaae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[河南名校联盟2025高二联考]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自然环境可以为人类提供自然资源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是人类生存和发展的基础</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资源消费</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“S”</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形规律揭示了从农业社会到工业社会再到后工业社会</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能源与其他矿产资源消费的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演变趋势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下图是不同社会阶段人均资源消费量示意图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5_BD.1_2#224eb708e?pid=938eaaae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21024" y="2406846"/>
            <a:ext cx="4956048" cy="265176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9_2#0c11e9e2d?vop=1&amp;pid=9e590cde3&amp;color=0,0,0&amp;mp=1&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本题的易错之处在于无法准确辨别自然资源的自然属性和数量特征的不同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资源是指自然环境中客观存在的物质或能量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，属于地理环境的组成部分，即具备自然属性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整体性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、多用性、区域性、差异性等；而自然资源的数量特征主要包括有限性和稀缺性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“我国高岭土多为普通陶瓷用土，优质高岭土资源保障程度不高”分析得知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，优质高岭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土资源具有有限性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0_1#b378f9ce0?pid=9e590cde3&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高岭土在茂名盆地富集的驱动力主要来自(</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41_1#b378f9ce0.bracket?pid=9e590cde3&amp;color=0,0,0&amp;vpa=12&amp;vtp=1"/>
          <p:cNvSpPr/>
          <p:nvPr/>
        </p:nvSpPr>
        <p:spPr>
          <a:xfrm>
            <a:off x="5854764"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40_2#b378f9ce0.choices?pid=9e590cde3&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.流水作用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B.海浪作用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C.风力作用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.冰川作用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2_1#b378f9ce0?vop=1&amp;pid=9e590cde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本题考查影响自然资源分布的因素。根据图文信息可知，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高岭土由花岗岩经风化作用形成，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广东茂名为亚热带季风气候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，降水丰沛，径流丰富，成矿物质来源于盆地东部山区的花岗岩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以高岭土在茂名盆地富集的驱动力主要来自流水作用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，而不是海浪作用、风力作用、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冰川作用，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e1df133bf.fixed?pid=8b28f8e31&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e1df133bf.fixed?pid=8b28f8e3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自然资源与人类活动</a:t>
            </a:r>
            <a:endParaRPr lang="en-US" altLang="zh-CN" sz="4400" dirty="0"/>
          </a:p>
        </p:txBody>
      </p:sp>
      <p:pic>
        <p:nvPicPr>
          <p:cNvPr id="4" name="C_3#e1df133bf.fixed?pid=8b28f8e3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e1df133bf.fixed?pid=8b28f8e3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3_1#6a5aeb8cd?pid=e1df133bf&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[广东惠州2025调研测试]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9</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英国关闭最后一家燃煤电站</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结束了</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140</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多年燃煤发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电的历史</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1920—2024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年英国的电力结构图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43_2#6a5aeb8cd?pid=e1df133b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78224" y="1949646"/>
            <a:ext cx="4041648" cy="17556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44_1#8043484fd?pid=6a5aeb8cd&amp;color=0,0,0&amp;vtp=1&amp;bt=1&amp;bbb=1"/>
          <p:cNvSpPr/>
          <p:nvPr/>
        </p:nvSpPr>
        <p:spPr>
          <a:xfrm>
            <a:off x="722376" y="384194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英国开始逐步淘汰煤电的时间大致在(</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AN.45_1#8043484fd.bracket?pid=6a5aeb8cd&amp;color=0,0,0&amp;vpa=13&amp;vtp=1"/>
          <p:cNvSpPr/>
          <p:nvPr/>
        </p:nvSpPr>
        <p:spPr>
          <a:xfrm>
            <a:off x="5197539" y="3841946"/>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6" name="QC_5_BD.44_2#8043484fd.choices?pid=6a5aeb8cd&amp;color=0,0,0&amp;vtp=1&amp;bbb=1"/>
          <p:cNvSpPr/>
          <p:nvPr/>
        </p:nvSpPr>
        <p:spPr>
          <a:xfrm>
            <a:off x="722376" y="430460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1970年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1990年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2000年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6_1#8043484fd?vop=1&amp;pid=6a5aeb8cd&amp;color=0,0,0&amp;vtp=1&amp;bt=1&amp;bbb=1"/>
          <p:cNvSpPr/>
          <p:nvPr/>
        </p:nvSpPr>
        <p:spPr>
          <a:xfrm>
            <a:off x="722376" y="9720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本题考查读图分析能力。</a:t>
            </a:r>
            <a:endParaRPr lang="en-US" altLang="zh-CN" sz="2200" dirty="0"/>
          </a:p>
        </p:txBody>
      </p:sp>
      <p:pic>
        <p:nvPicPr>
          <p:cNvPr id="3" name="QC_5_AS.46_2#8043484fd?vop=1&amp;pid=6a5aeb8c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78808" y="1545913"/>
            <a:ext cx="3840480" cy="337413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7_1#a6b25ac13?pid=6a5aeb8c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2.2005年后英国能源需求总量的变化，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主要因为(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8_1#a6b25ac13.bracket?pid=6a5aeb8cd&amp;color=0,0,0&amp;vpa=14&amp;vtp=1"/>
          <p:cNvSpPr/>
          <p:nvPr/>
        </p:nvSpPr>
        <p:spPr>
          <a:xfrm>
            <a:off x="63024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7_2#a6b25ac13.choices?pid=6a5aeb8cd&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.产业结构调整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B.能源价格上涨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C.能源结构改变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.节能意识提高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9_1#a6b25ac13?vop=1&amp;pid=6a5aeb8cd&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本题考查能源需求变化的原因。据图示信息分析可知，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2005年后英国能源需求总量开始下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，表明英国第二产业发展出现停滞甚至是一定程度上的衰退，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这说明英国开始产业结构调整，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正确；能源价格上涨不是2005年后英国能源需求总量下降的主要原因，B错误；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2005年后英国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的能源结构并未发生较大变化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，且能源结构改变也不是能源需求总量下降的原因，C错误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；节能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意识提高一般不能使能源需求下降幅度如此巨大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0_1#97a76a870?pid=6a5aeb8c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目前英国发展的可再生能源主要为(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1_1#97a76a870.bracket?pid=6a5aeb8cd&amp;color=0,0,0&amp;vpa=15&amp;vtp=1"/>
          <p:cNvSpPr/>
          <p:nvPr/>
        </p:nvSpPr>
        <p:spPr>
          <a:xfrm>
            <a:off x="4943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50_2#97a76a870.choices?pid=6a5aeb8cd&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887980" algn="l"/>
                <a:tab pos="5737860" algn="l"/>
                <a:tab pos="8346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.太阳能</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B.波浪能</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C.风能</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_1#a48e34e3f?pid=224eb708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1.从农业社会进入工业社会后，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人均资源消费量增速很快的原因有(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_1#a48e34e3f.bracket?pid=224eb708e&amp;color=0,0,0&amp;vpa=1&amp;vtp=1"/>
          <p:cNvSpPr/>
          <p:nvPr/>
        </p:nvSpPr>
        <p:spPr>
          <a:xfrm>
            <a:off x="8245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2_2#a48e34e3f?pid=224eb708e&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711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①社会生产力水平不断提高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②自然资源的种类不断减少</a:t>
            </a:r>
            <a:endParaRPr lang="en-US" altLang="zh-CN" sz="2000" dirty="0"/>
          </a:p>
          <a:p>
            <a:pPr latinLnBrk="1">
              <a:lnSpc>
                <a:spcPts val="3400"/>
              </a:lnSpc>
              <a:tabLst>
                <a:tab pos="54711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③人均消费量增多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④自然资源利用能力降低</a:t>
            </a:r>
            <a:endParaRPr lang="en-US" altLang="zh-CN" sz="2000" dirty="0"/>
          </a:p>
        </p:txBody>
      </p:sp>
      <p:sp>
        <p:nvSpPr>
          <p:cNvPr id="5" name="QC_6_BD.2_3#a48e34e3f.choices?pid=224eb708e&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2_1#97a76a870?vop=1&amp;pid=6a5aeb8c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本题考查能源的类型。英国属温带海洋性气候，终年受西风影响，且英国为岛国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，四面环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，风力强劲且稳定，所以目前英国发展的可再生能源主要为风能，C正确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；英国属温带海洋性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，终年湿润多雨，光照较少，不适宜发展太阳能，A错误；波浪能受自然条件影响大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电量不稳定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，主要发展的可再生能源不应是波浪能，B错误；核能不是可再生能源，D错误。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53_1#fd23f40d8?pid=e1df133b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[山东省实验中学2025高二期末]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自然资源部中国地质调查局</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日宣布</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我国锂矿找矿</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取得一系列重大突破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锂矿储量从全球占比</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升至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16.5%，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排名从世界第六跃至第二</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重塑了全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球锂资源分布格局</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年全球锂矿分布统计情况</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53_2#fd23f40d8?pid=e1df133b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846320" y="2406846"/>
            <a:ext cx="2496312" cy="16642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54_1#4b03f167f?pid=fd23f40d8&amp;color=0,0,0&amp;vtp=1&amp;bbb=1"/>
          <p:cNvSpPr/>
          <p:nvPr/>
        </p:nvSpPr>
        <p:spPr>
          <a:xfrm>
            <a:off x="722376" y="421024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4.从资源的类型来看，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锂矿资源属于(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AN.55_1#4b03f167f.bracket?pid=fd23f40d8&amp;color=0,0,0&amp;vpa=16&amp;vtp=1"/>
          <p:cNvSpPr/>
          <p:nvPr/>
        </p:nvSpPr>
        <p:spPr>
          <a:xfrm>
            <a:off x="4943539" y="4210246"/>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6" name="QC_5_BD.54_2#4b03f167f?pid=fd23f40d8&amp;color=0,0,0&amp;vtp=1&amp;bbb=1"/>
          <p:cNvSpPr/>
          <p:nvPr/>
        </p:nvSpPr>
        <p:spPr>
          <a:xfrm>
            <a:off x="722376" y="4663255"/>
            <a:ext cx="10753344" cy="405003"/>
          </a:xfrm>
          <a:prstGeom prst="rect">
            <a:avLst/>
          </a:prstGeom>
          <a:noFill/>
        </p:spPr>
        <p:txBody>
          <a:bodyPr wrap="none" lIns="0" tIns="0" rIns="0" bIns="0" rtlCol="0" anchor="t"/>
          <a:lstStyle/>
          <a:p>
            <a:pPr latinLnBrk="1">
              <a:lnSpc>
                <a:spcPts val="3600"/>
              </a:lnSpc>
              <a:tabLst>
                <a:tab pos="3129280" algn="l"/>
                <a:tab pos="5737860" algn="l"/>
                <a:tab pos="834644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①非可再生资源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②矿产资源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③能源资源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农业资源</a:t>
            </a:r>
            <a:endParaRPr lang="en-US" altLang="zh-CN" sz="2000" dirty="0"/>
          </a:p>
        </p:txBody>
      </p:sp>
      <p:sp>
        <p:nvSpPr>
          <p:cNvPr id="7" name="QC_5_BD.54_3#4b03f167f.choices?pid=fd23f40d8&amp;color=0,0,0&amp;vtp=1&amp;bbb=1"/>
          <p:cNvSpPr/>
          <p:nvPr/>
        </p:nvSpPr>
        <p:spPr>
          <a:xfrm>
            <a:off x="722376" y="512045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6_1#4b03f167f?vop=1&amp;pid=fd23f40d8&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本题考查自然资源及其属性。根据所学可知，锂矿本身是矿产原料，用于生产玻璃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等相关产品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，是矿产资源的一种，不属于能源资源、农业资源，②正确，③④错误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；矿产资源属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于非可再生资源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，在人类时间尺度内无法再生，①正确。故选A。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7_1#982f56e02?pid=fd23f40d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图中全球锂矿分布反映了锂矿资源(</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8_1#982f56e02.bracket?pid=fd23f40d8&amp;color=0,0,0&amp;vpa=17&amp;vtp=1"/>
          <p:cNvSpPr/>
          <p:nvPr/>
        </p:nvSpPr>
        <p:spPr>
          <a:xfrm>
            <a:off x="4943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57_2#982f56e02.choices?pid=fd23f40d8&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.分布空间差异大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.分布具有明显的地带性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C.储量和数量有限性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.受气候环境影响较大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9_1#982f56e02?vop=1&amp;pid=fd23f40d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本题考查自然资源的特征。读图可知，全球锂矿资源集中在玻利维亚、阿根廷、智利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国等少数国家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，空间分布极不均衡，分布空间差异大，并不具有一定的规律性和地带性，A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错误；图中全球锂矿分布反映的是空间上的分布，不能反映出储量和数量的有限性特征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能反映出气候对其分布的影响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0_1#8b63f769a?pid=fd23f40d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6.我国锂矿储量全球占比排名上升，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1_1#8b63f769a.bracket?pid=fd23f40d8&amp;color=0,0,0&amp;vpa=18&amp;vtp=1"/>
          <p:cNvSpPr/>
          <p:nvPr/>
        </p:nvSpPr>
        <p:spPr>
          <a:xfrm>
            <a:off x="5705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60_2#8b63f769a.choices?pid=fd23f40d8&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.提高我国锂矿开采技术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.降低我国工业生产成本</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C.增加我国锂矿出口量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.降低世界锂矿总产量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2_1#8b63f769a?vop=1&amp;pid=fd23f40d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本题考查自然资源空间分布特征及其影响。我国锂矿储量全球占比排名上升后</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，国内的开采</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量会增加</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，对进口的依赖度会降低，国内供应更有保障，从而降低企业原料成本</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，有利于降低我国</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工业生产总成本</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，B正确；锂矿是全球稀缺的战略资源，全球市场范围广阔，</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我国探明储量的增加，</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并不能提高我国的锂矿开采技术</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，A错误；随着我国锂矿开采量的增加，</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世界锂矿的产量会增加，</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错误；我国国内对锂矿资源的需求量较大，一定程度上依赖于进口满足国内市场</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，所以我国锂矿</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储量全球占比排名上升不会增加出口量</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，而是减少进口量，降低对外依赖程度，C错误。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63_1#bc3c04fbd?pid=e1df133b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spc="-5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[安徽师范大学附中2024高二期中]</a:t>
            </a:r>
            <a:r>
              <a:rPr lang="en-US" altLang="zh-CN" sz="20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超级电网是欧洲第一个专门用于传输可再生能源电力的网络</a:t>
            </a:r>
            <a:r>
              <a:rPr lang="en-US" altLang="zh-CN" sz="20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a:t>
            </a:r>
            <a:endPar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仅可以平衡整个欧洲大陆的电力需求</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而且能够及时把所产生的能源以电力形式传输到邻近国家</a:t>
            </a:r>
            <a:r>
              <a:rPr lang="en-US" altLang="zh-CN" sz="20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进一步提高能源的利用率</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下图为世界局部区域大型清洁能源发电站分布图</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spc="-50" dirty="0"/>
          </a:p>
        </p:txBody>
      </p:sp>
      <p:pic>
        <p:nvPicPr>
          <p:cNvPr id="3" name="QM_4_BD.63_2#bc3c04fbd?pid=e1df133b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79392" y="2406846"/>
            <a:ext cx="3630168" cy="25603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4_1#23cc4624f?pid=bc3c04fb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图中能源类型为(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5_1#23cc4624f.bracket?pid=bc3c04fbd&amp;color=0,0,0&amp;vpa=19&amp;vtp=1"/>
          <p:cNvSpPr/>
          <p:nvPr/>
        </p:nvSpPr>
        <p:spPr>
          <a:xfrm>
            <a:off x="2911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64_2#23cc4624f.choices?pid=bc3c04fbd&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A.①风能、②水能、③太阳能、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④地热能</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.①太阳能、②风能、③水能、④地热能</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.①太阳能、②水能、③地热能、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④风能</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.①水能、②太阳能、③地热能、④风能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6_1#23cc4624f?vop=1&amp;pid=bc3c04fb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本题考查能源类型。图中①能源主要分布于北非和阿拉伯半岛，这里晴天多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，太阳能资源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丰富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；②能源主要分布于大陆西部沿海地带，受西风影响，该区域风能资源丰富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；由所学知识可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，③能源多分布于河流中上游地区，该区域水能资源丰富；④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能源主要分布于板块交界处附近，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该区域地热能资源丰富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_1#a48e34e3f?vop=1&amp;pid=224eb708e&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本题考查自然资源的社会属性。根据所学知识及读图可知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，工业社会比农业社会生产力大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大提高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，经济由第一产业（农业）转向第二产业（工业），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生产力的提高使得资源消耗量也增加；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随着工业的不断发展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，城镇化速度不断加快，随之而来的是大规模基础设施建设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，这一过程对能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源和其他矿产资源的需求量快速增长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，人均消费量增多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，因此工业社会阶段人均资源消费量快速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，①③正确；随着社会的发展，自然资源的种类会增多，自然资源利用能力不断提高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7_1#9e97abf15?pid=bc3c04fb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超级电网的建设带来的影响有(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8_1#9e97abf15.bracket?pid=bc3c04fbd&amp;color=0,0,0&amp;vpa=20&amp;vtp=1"/>
          <p:cNvSpPr/>
          <p:nvPr/>
        </p:nvSpPr>
        <p:spPr>
          <a:xfrm>
            <a:off x="4435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67_2#9e97abf15.choices?pid=bc3c04fbd&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.解决了欧洲各国的能源安全问题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.增强了清洁能源发电的稳定性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C.促成了欧洲政治经济一体化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.增加了全球温室气体的排放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9_1#9e97abf15?vop=1&amp;pid=bc3c04fb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本题考查材料分析能力。超级电网可以平衡欧洲大陆电力需求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，将不同地区的可再生能源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进行调配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，从而在一定程度上增强了清洁能源发电的稳定性，B正确；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可缓解各国能源安全问题，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但无法解决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，A错误；超级电网主要应用在能源领域，对促成欧洲政治经济一体化影响有限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；超级电网促进了可再生能源的利用，可减少全球温室气体的排放，D错误。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9_2#9e97abf15?vop=1&amp;pid=bc3c04fbd&amp;color=0,0,0&amp;mp=1&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【知识总结】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矿产资源和能源资源的区别</a:t>
            </a:r>
            <a:endParaRPr lang="en-US" altLang="zh-CN" sz="2000" dirty="0"/>
          </a:p>
        </p:txBody>
      </p:sp>
      <p:graphicFrame>
        <p:nvGraphicFramePr>
          <p:cNvPr id="54" name="QC_5_AS.69_3#9e97abf15?colgroup=3,36&amp;vop=1&amp;pid=bc3c04fbd&amp;color=0,0,0&amp;mp=1&amp;vtp=1&amp;bbb=1&amp;hb=1"/>
          <p:cNvGraphicFramePr>
            <a:graphicFrameLocks noGrp="1"/>
          </p:cNvGraphicFramePr>
          <p:nvPr/>
        </p:nvGraphicFramePr>
        <p:xfrm>
          <a:off x="722376" y="1513528"/>
          <a:ext cx="10725912" cy="1645158"/>
        </p:xfrm>
        <a:graphic>
          <a:graphicData uri="http://schemas.openxmlformats.org/drawingml/2006/table">
            <a:tbl>
              <a:tblPr/>
              <a:tblGrid>
                <a:gridCol w="1161288"/>
                <a:gridCol w="9564624"/>
              </a:tblGrid>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矿产资源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指由地质作用形成的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在当前和可预见将来的技术条件下</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具有开发利用价值的</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液态和气态的自然矿物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能源资源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指自然界中能提供热</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动力和电能等各种形式的能量的物质资源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包括煤炭</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油</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天然气</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流水</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潮汐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太阳能等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70_1#1f8c451de?pid=e1df133b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[山东日照多校2024高二联考]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我国湖盐产量较低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但储量丰富</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青藏高原盐湖众多</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盛产富含</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硼</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锂等化学元素的湖盐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示意我国三大原盐类型和主要产区分布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示意</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2022</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我国原盐需求结构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70_3#1f8c451de?iti=1&amp;htil=1&amp;pid=e1df133b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938528" y="2406846"/>
            <a:ext cx="2935224" cy="21488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4_BD.70_4#1f8c451de?iti=2&amp;htil=1&amp;pid=e1df133b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936992" y="2425134"/>
            <a:ext cx="1691640" cy="21305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4_BD.70_5#1f8c451de?iti=1&amp;htil=1&amp;pid=e1df133bf&amp;color=0,0,0&amp;vtp=1"/>
          <p:cNvSpPr/>
          <p:nvPr/>
        </p:nvSpPr>
        <p:spPr>
          <a:xfrm>
            <a:off x="3321209" y="4682686"/>
            <a:ext cx="169862"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endParaRPr lang="en-US" altLang="zh-CN" sz="2000" dirty="0"/>
          </a:p>
        </p:txBody>
      </p:sp>
      <p:sp>
        <p:nvSpPr>
          <p:cNvPr id="6" name="QM_4_BD.70_6#1f8c451de?iti=2&amp;htil=1&amp;pid=e1df133bf&amp;color=0,0,0&amp;vtp=1"/>
          <p:cNvSpPr/>
          <p:nvPr/>
        </p:nvSpPr>
        <p:spPr>
          <a:xfrm>
            <a:off x="8690737" y="4682686"/>
            <a:ext cx="184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a:t>
            </a:r>
            <a:endParaRPr lang="en-US" altLang="zh-CN" sz="2000" dirty="0"/>
          </a:p>
        </p:txBody>
      </p:sp>
    </p:spTree>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1_1#3cba9f370?pid=1f8c451d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9.相对于海盐，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湖盐(</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72_1#3cba9f370.bracket?pid=1f8c451de&amp;color=0,0,0&amp;vpa=21&amp;vtp=1"/>
          <p:cNvSpPr/>
          <p:nvPr/>
        </p:nvSpPr>
        <p:spPr>
          <a:xfrm>
            <a:off x="3165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71_2#3cba9f370.choices?pid=1f8c451de&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A.主要分布在我国西部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，资源开发难度大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.生产受环境条件影响大，产量不稳</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.成分复杂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，不便于化工业提取利用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.质量更优良，属于国家战略资源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3_1#3cba9f370?vop=1&amp;pid=1f8c451de&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本题考查自然资源的特征。由图文信息可知，我国湖盐主产区主要分布在我国西部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主产区集中分布在东部沿海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。和海盐主产区相比，湖盐主产区交通不便，基础设施薄弱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境脆弱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，环保压力大，导致湖盐资源开发难度大，A正确；海盐是以海水为原料晒制而成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是从盐湖中直接采出或盐湖湖水经晒制而成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，二者生产都受天气的影响，B错误；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相对于海盐，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湖盐的成分较简单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，C错误；由图可知，原盐不仅满足食用，还是重要的化工原料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，因此海盐和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湖盐都属于国家战略资源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4_1#aef31c77e?pid=1f8c451d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关于青藏高原湖盐资源开发措施合理的是(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75_1#aef31c77e.bracket?pid=1f8c451de&amp;color=0,0,0&amp;vpa=22&amp;vtp=1"/>
          <p:cNvSpPr/>
          <p:nvPr/>
        </p:nvSpPr>
        <p:spPr>
          <a:xfrm>
            <a:off x="5854764"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74_2#aef31c77e.choices?pid=1f8c451de&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A.加大出口量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，把资源优势转化为经济效益</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.盐湖就地扩建工厂，降低化工业生产成本</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.实行保护性开采利用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，保障我国资源安全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.为保护野生动物栖息地，减少湖盐开采量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6_1#aef31c77e?vop=1&amp;pid=1f8c451de&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本题考查自然资源的开发和利用。由所学可知，青藏高原生态脆弱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，开发时要注重生态保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，才可实现可持续发展。加大出口量，把资源优势转化为经济效益，盐湖就地扩建工厂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化工业生产成本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，都是片面追求经济效益而忽略生态效益，不符合可持续发展理念，A、B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为保护野生动物栖息地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，减少湖盐开采量，是片面追求生态效益而忽略经济效益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，不符合可持续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发展理念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，D错误；由图可知，我国原盐需求结构中化工占比较高，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加大对盐湖的保护性开发，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可以兼顾生态效益和经济效益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，不仅能增加湖盐供给，还能够保障资源安全，C正确。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77_1#da232ecb7?pid=e1df133bf&amp;color=0,0,0&amp;vtp=1&amp;bt=1&amp;bbb=1&amp;hb=1"/>
          <p:cNvSpPr/>
          <p:nvPr/>
        </p:nvSpPr>
        <p:spPr>
          <a:xfrm>
            <a:off x="722376" y="972000"/>
            <a:ext cx="10753344" cy="22274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[河南信阳2025模拟测试]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阅读图文材料，完成下列要求。（14分）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中国承建的智利最大单体光伏项目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CEME1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电站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位置见图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位于智利北部玛丽亚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埃伦娜市</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阿塔卡马沙漠腹地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该电站是共建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一带一路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倡议下的智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新能源合作项目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它</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的太阳能电池板布设在形似屋檐的固定式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人字坡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支架上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该电站能够为约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万户智利家庭提</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供清洁能源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每年可减少二氧化碳排放约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CEME1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光伏电站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人字坡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支架示意图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77_3#da232ecb7?iti=3&amp;htil=1&amp;pid=e1df133b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715768" y="3335978"/>
            <a:ext cx="1389888" cy="15544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77_4#da232ecb7?iti=4&amp;htil=1&amp;pid=e1df133b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946136" y="3884618"/>
            <a:ext cx="1664208" cy="10058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77_5#da232ecb7?iti=3&amp;htil=1&amp;pid=e1df133bf&amp;color=0,0,0&amp;vtp=1"/>
          <p:cNvSpPr/>
          <p:nvPr/>
        </p:nvSpPr>
        <p:spPr>
          <a:xfrm>
            <a:off x="3312287" y="5017458"/>
            <a:ext cx="1968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6" name="QO_4_BD.77_6#da232ecb7?iti=4&amp;htil=1&amp;pid=e1df133bf&amp;color=0,0,0&amp;vtp=1"/>
          <p:cNvSpPr/>
          <p:nvPr/>
        </p:nvSpPr>
        <p:spPr>
          <a:xfrm>
            <a:off x="8668703" y="5017458"/>
            <a:ext cx="219075"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8_1#8e4fd651f?pid=da232ecb7&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（1）分析智利玛丽亚-埃伦娜市发展光伏发电的不利自然条件。（4分）</a:t>
            </a:r>
            <a:endParaRPr lang="en-US" altLang="zh-CN" sz="2000" dirty="0"/>
          </a:p>
        </p:txBody>
      </p:sp>
      <p:sp>
        <p:nvSpPr>
          <p:cNvPr id="3" name="QO_5_AN.79_1#8e4fd651f?vop=1&amp;pid=da232ecb7&amp;color=0,0,0&amp;vtp=1&amp;bbb=1&amp;hb=1"/>
          <p:cNvSpPr/>
          <p:nvPr/>
        </p:nvSpPr>
        <p:spPr>
          <a:xfrm>
            <a:off x="722376" y="143516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沙尘可能会磨损光伏板表面，并使光伏板积灰严重，降低其透光率和发电效率</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，增加设备</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的清理维护成本</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；昼夜温差大，加速设备老化；智利位于环太平洋地震带，</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地震活动较为频繁。</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任答两点得4分）</a:t>
            </a:r>
            <a:endParaRPr lang="en-US" altLang="zh-CN" sz="2000" dirty="0"/>
          </a:p>
        </p:txBody>
      </p:sp>
      <p:sp>
        <p:nvSpPr>
          <p:cNvPr id="4" name="QO_5_AS.80_1#8e4fd651f?vop=1&amp;pid=da232ecb7&amp;color=0,0,0&amp;vtp=1&amp;bbb=1&amp;hb=1"/>
          <p:cNvSpPr/>
          <p:nvPr/>
        </p:nvSpPr>
        <p:spPr>
          <a:xfrm>
            <a:off x="722376" y="2842964"/>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本题考查建设光伏电站的区位条件。智利北部玛丽亚-埃伦娜市阿塔卡马沙漠腹地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，经常出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现沙尘暴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，沙尘不仅会覆盖光伏板，使光伏板积灰严重，降低其透光率和发电效率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，还会对光伏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组件造成物理损伤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，增加设备的清理维护成本;此外，风蚀作用也会逐渐磨损光伏板的表面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其长期性能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。沙漠地区降水稀少，昼夜温差极大，会对光伏组件的性能和寿命产生不利影响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速设备老化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；智利位于环太平洋地震带，环太平洋地震带是全球最活跃、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规模最大的地震带之一，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地震活动较为频繁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，对光伏组件的安全运行造成严重威胁。</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【区位评价类】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_1#a588f41bb?pid=224eb708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2.进入后工业社会人均资源消费量呈零或负增长，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_1#a588f41bb.bracket?pid=224eb708e&amp;color=0,0,0&amp;vpa=2&amp;vtp=1"/>
          <p:cNvSpPr/>
          <p:nvPr/>
        </p:nvSpPr>
        <p:spPr>
          <a:xfrm>
            <a:off x="7991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5_2#a588f41bb.choices?pid=224eb708e&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711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.自然资源在社会发展中地位升高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.人类对自然资源消耗量不断增加</a:t>
            </a:r>
            <a:endParaRPr lang="en-US" altLang="zh-CN" sz="2000" dirty="0"/>
          </a:p>
          <a:p>
            <a:pPr latinLnBrk="1">
              <a:lnSpc>
                <a:spcPts val="3400"/>
              </a:lnSpc>
              <a:tabLst>
                <a:tab pos="54711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C.人类对自然资源利用率不断提高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.自然资源的总量增加、质量变差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81_1#c36912c6f?pid=da232ecb7&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（2）指出智利CEME1光伏电站采用固定式“人字坡”支架的优势。（6分）</a:t>
            </a:r>
            <a:endParaRPr lang="en-US" altLang="zh-CN" sz="2000" dirty="0"/>
          </a:p>
        </p:txBody>
      </p:sp>
      <p:sp>
        <p:nvSpPr>
          <p:cNvPr id="3" name="QO_5_AN.82_1#c36912c6f?vop=1&amp;pid=da232ecb7&amp;color=0,0,0&amp;vtp=1&amp;bbb=1&amp;hb=1"/>
          <p:cNvSpPr/>
          <p:nvPr/>
        </p:nvSpPr>
        <p:spPr>
          <a:xfrm>
            <a:off x="722376" y="143516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节省空间，降低施工成本；集中程度高，节约输电电缆，降低电力损耗</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；固定支架降低施</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工成本</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；两坡相连，便于清洁光伏板。（任答三点得6分）</a:t>
            </a:r>
            <a:endParaRPr lang="en-US" altLang="zh-CN" sz="2000" dirty="0"/>
          </a:p>
        </p:txBody>
      </p:sp>
      <p:sp>
        <p:nvSpPr>
          <p:cNvPr id="4" name="QO_5_AS.83_1#c36912c6f?vop=1&amp;pid=da232ecb7&amp;color=0,0,0&amp;vtp=1&amp;bbb=1&amp;hb=1"/>
          <p:cNvSpPr/>
          <p:nvPr/>
        </p:nvSpPr>
        <p:spPr>
          <a:xfrm>
            <a:off x="722376" y="2385764"/>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本题考查人类对自然资源的开发利用。固定式“人字坡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”支架设计增大了光伏板的集中程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，节省空间，在有限的土地面积内安装更多的光伏组件，提高了土地利用率；固定式“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人字坡”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支架结构简单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，减少了额外的调节和移动部件，减少了材料使用，降低了施工难度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，从而降低施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工成本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；增大了光伏方阵的集中程度，缩短了输电电缆长度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，意味着更少的能量损耗和更高的发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电效率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；CEME1光伏电站固定式“人字坡”支架设计，两坡相连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，清洁机器人可以在人字坡支架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上自动移动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，有效清理光伏板表面的灰尘和污垢，与传统清洁方式相比，节省用水量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，提高了项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目的环保性和可持续性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5" end="5"/>
                                            </p:txEl>
                                          </p:spTgt>
                                        </p:tgtEl>
                                        <p:attrNameLst>
                                          <p:attrName>style.visibility</p:attrName>
                                        </p:attrNameLst>
                                      </p:cBhvr>
                                      <p:to>
                                        <p:strVal val="visible"/>
                                      </p:to>
                                    </p:set>
                                    <p:animEffect transition="in" filter="fade">
                                      <p:cBhvr>
                                        <p:cTn id="36" dur="500"/>
                                        <p:tgtEl>
                                          <p:spTgt spid="4">
                                            <p:txEl>
                                              <p:pRg st="5" end="5"/>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6" end="6"/>
                                            </p:txEl>
                                          </p:spTgt>
                                        </p:tgtEl>
                                        <p:attrNameLst>
                                          <p:attrName>style.visibility</p:attrName>
                                        </p:attrNameLst>
                                      </p:cBhvr>
                                      <p:to>
                                        <p:strVal val="visible"/>
                                      </p:to>
                                    </p:set>
                                    <p:animEffect transition="in" filter="fade">
                                      <p:cBhvr>
                                        <p:cTn id="39"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84_1#c8383bcb2?pid=da232ecb7&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（3）指出智利CEME1光伏电站需要建设的配套设施。（4分）</a:t>
            </a:r>
            <a:endParaRPr lang="en-US" altLang="zh-CN" sz="2000" dirty="0"/>
          </a:p>
        </p:txBody>
      </p:sp>
      <p:sp>
        <p:nvSpPr>
          <p:cNvPr id="3" name="QO_5_AN.85_1#c8383bcb2?vop=1&amp;pid=da232ecb7&amp;color=0,0,0&amp;vtp=1&amp;bbb=1"/>
          <p:cNvSpPr/>
          <p:nvPr/>
        </p:nvSpPr>
        <p:spPr>
          <a:xfrm>
            <a:off x="722376" y="1433137"/>
            <a:ext cx="10753344" cy="405003"/>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输电设施；储能设施；（智能）清洁维护设施。（任答两点得4分）</a:t>
            </a:r>
            <a:endParaRPr lang="en-US" altLang="zh-CN" sz="2000" dirty="0"/>
          </a:p>
        </p:txBody>
      </p:sp>
      <p:sp>
        <p:nvSpPr>
          <p:cNvPr id="4" name="QO_5_AS.86_1#c8383bcb2?vop=1&amp;pid=da232ecb7&amp;color=0,0,0&amp;vtp=1&amp;bbb=1&amp;hb=1"/>
          <p:cNvSpPr/>
          <p:nvPr/>
        </p:nvSpPr>
        <p:spPr>
          <a:xfrm>
            <a:off x="722376" y="1941645"/>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本题考查光伏电站的建设。智利北部太阳能资源丰富，但人口稀少，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中部和南部则是人口、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工业和城市集中地区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。发电地点距离消费区域较远，为防止弃光现象出现，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需要建设储能设施、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输电设施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，加大电力外送能力，提高资源利用效率；智利北部玛丽亚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-埃伦娜市阿塔卡马沙漠腹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，经常出现沙尘暴，这些沙尘会覆盖光伏板，使光伏板积灰严重，因此必须有（智能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）清洁维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护设施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【措施建议类】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86_2#c8383bcb2?vop=1&amp;pid=da232ecb7&amp;color=0,0,0&amp;mp=1&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光伏电站对环境的影响</a:t>
            </a:r>
            <a:endParaRPr lang="en-US" altLang="zh-CN" sz="2000" dirty="0"/>
          </a:p>
        </p:txBody>
      </p:sp>
      <p:pic>
        <p:nvPicPr>
          <p:cNvPr id="3" name="QO_5_AS.86_3#c8383bcb2?vop=1&amp;pid=da232ecb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75304" y="1513528"/>
            <a:ext cx="5038344" cy="216712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_1#a588f41bb?vop=1&amp;pid=224eb708e&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本题考查人类对自然资源的利用。根据所学知识可知，在后工业社会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，随着科技发展和社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会进步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，自然资源在地区发展中的作用相对下降，A错误；而各种后天资源（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如人工合成原料、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智力资源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、信息网络等）的地位则迅速上升，对自然资源的需求量并非持续增加，B错误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科技发展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，人类利用自然资源的效率不断提升，使人均资源消费量呈零或负增长，C正确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业社会自然资源的总量可能会减少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，质量并不一定变差，D错误。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8_1#b96da428b?pid=f3f4a279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[山东菏泽2025高二期中]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锗元素主要存在于花岗岩中</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在自然界中最常见的氧化物就是二氧化</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锗</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二氧化锗常温下呈白色粉末状</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锗矿多与褐煤矿共生</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锗广泛应用于国防军事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航空航天</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电子技术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信息通信等高新技术产业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我国锗资源储量丰富</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主要来自煤锗矿床中</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我国是全球</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锗资源产量最大的国家</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3" name="QC_6_BD.9_1#9d50d3454?pid=b96da428b&amp;color=0,0,0&amp;vtp=1&amp;bt=1&amp;bbb=1"/>
          <p:cNvSpPr/>
          <p:nvPr/>
        </p:nvSpPr>
        <p:spPr>
          <a:xfrm>
            <a:off x="722376" y="27836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3.我国是全球锗资源产量最大的国家，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反映出自然资源具有(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10_1#9d50d3454.bracket?pid=b96da428b&amp;color=0,0,0&amp;vpa=3&amp;vtp=1"/>
          <p:cNvSpPr/>
          <p:nvPr/>
        </p:nvSpPr>
        <p:spPr>
          <a:xfrm>
            <a:off x="7483539" y="278365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6_BD.9_2#9d50d3454.choices?pid=b96da428b&amp;color=0,0,0&amp;vtp=1&amp;bbb=1"/>
          <p:cNvSpPr/>
          <p:nvPr/>
        </p:nvSpPr>
        <p:spPr>
          <a:xfrm>
            <a:off x="722376" y="324415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.有限性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B.地域性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C.多用性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1_1#9d50d3454?vop=1&amp;pid=b96da428b&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本题考查自然资源的质量特征。我国是全球锗资源产量最大的国家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，说明我国锗资源储量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，反映了矿产资源空间分布不均，具有地域性，B正确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；有限性是指自然资源在数量上是有限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，而不是指某个国家或地区在某种资源产量上的优势，因此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，我国是全球锗资源产量最大的国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家并不直接反映出自然资源的有限性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，A错误；多用性是指自然资源可以有多种用途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，而材料并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没有涉及锗资源的多用性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，C错误；社会性是人类通过生产活动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，把自然资源加工成有价值的物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质财富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，从而使自然资源具有广泛的社会属性，虽然自然资源的社会性是一个重要特征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，但材料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中的信息主要反映了我国在全球锗资源产量上的地位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，没有直接涉及社会性方面的内容，D错误。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8747</Words>
  <Application>WPS 演示</Application>
  <PresentationFormat>宽屏</PresentationFormat>
  <Paragraphs>432</Paragraphs>
  <Slides>63</Slides>
  <Notes>61</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63</vt:i4>
      </vt:variant>
    </vt:vector>
  </HeadingPairs>
  <TitlesOfParts>
    <vt:vector size="83"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宋体</vt:lpstr>
      <vt:lpstr>仿宋</vt:lpstr>
      <vt:lpstr>仿宋</vt:lpstr>
      <vt:lpstr>楷体</vt:lpstr>
      <vt:lpstr>Times New Roman</vt:lpstr>
      <vt:lpstr>Times New Roman</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海贝贝</cp:lastModifiedBy>
  <cp:revision>4</cp:revision>
  <dcterms:created xsi:type="dcterms:W3CDTF">2025-10-22T06:38:00Z</dcterms:created>
  <dcterms:modified xsi:type="dcterms:W3CDTF">2025-10-23T02:13:26Z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57B72A63AADA42A0B73217F6BA2FBADB_12</vt:lpwstr>
  </property>
  <property fmtid="{D5CDD505-2E9C-101B-9397-08002B2CF9AE}" pid="3" name="KSOProductBuildVer">
    <vt:lpwstr>2052-12.1.0.23125</vt:lpwstr>
  </property>
</Properties>
</file>